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itchFamily="2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0" d="100"/>
          <a:sy n="130" d="100"/>
        </p:scale>
        <p:origin x="3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525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1813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Green AI Profiler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280190" y="323028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Navigating the Intersection of Performance and Sustainability</a:t>
            </a:r>
            <a:endParaRPr lang="en-US" sz="3550" dirty="0"/>
          </a:p>
        </p:txBody>
      </p:sp>
      <p:sp>
        <p:nvSpPr>
          <p:cNvPr id="7" name="Text 3"/>
          <p:cNvSpPr/>
          <p:nvPr/>
        </p:nvSpPr>
        <p:spPr>
          <a:xfrm>
            <a:off x="6280190" y="47043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Raghav Kapoor, Aditya Agrawal and Jayanth Siddalingappa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3224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novel recommendation engine that helps developers build powerful AI systems with minimal environmental impact.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8E88CD-8670-8957-1B53-3685FA9B9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3596" y="7353178"/>
            <a:ext cx="3629532" cy="876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84C6D2-F7AA-9BE6-F5C0-F55CA57B7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997" y="0"/>
            <a:ext cx="607158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26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39268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26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965" y="2920960"/>
            <a:ext cx="8134231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Making "Green AI" the New Standard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669965" y="3806071"/>
            <a:ext cx="13290471" cy="3301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5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By building the Green AI Profiler, we are not just creating a tool; we are fostering a culture of sustainability within the AI community.</a:t>
            </a:r>
            <a:endParaRPr lang="en-US" sz="5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22D154-8669-1643-7D73-6E5D21AD5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8343" y="7262990"/>
            <a:ext cx="3629532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4ECB77-EAD8-7E98-777E-F3AAF3F4F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23926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640" y="761405"/>
            <a:ext cx="7670721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Hidden Cost of Intelligence</a:t>
            </a:r>
            <a:endParaRPr lang="en-US" sz="4100" dirty="0"/>
          </a:p>
        </p:txBody>
      </p:sp>
      <p:sp>
        <p:nvSpPr>
          <p:cNvPr id="6" name="Shape 2"/>
          <p:cNvSpPr/>
          <p:nvPr/>
        </p:nvSpPr>
        <p:spPr>
          <a:xfrm>
            <a:off x="736640" y="2392204"/>
            <a:ext cx="3730109" cy="3270647"/>
          </a:xfrm>
          <a:prstGeom prst="roundRect">
            <a:avLst>
              <a:gd name="adj" fmla="val 965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69883" y="2625447"/>
            <a:ext cx="3263622" cy="65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Massive Energy Consumption</a:t>
            </a:r>
            <a:endParaRPr lang="en-US" sz="2050" b="1" dirty="0"/>
          </a:p>
        </p:txBody>
      </p:sp>
      <p:sp>
        <p:nvSpPr>
          <p:cNvPr id="8" name="Text 4"/>
          <p:cNvSpPr/>
          <p:nvPr/>
        </p:nvSpPr>
        <p:spPr>
          <a:xfrm>
            <a:off x="969883" y="3409355"/>
            <a:ext cx="3263622" cy="202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a single large AI model can emit more carbon than five cars in their lifetimes. GPT-3 training consumed nearly 1,300 MWh of electricity, resulting in over 550 tons of CO₂ emissions.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7132" y="2392204"/>
            <a:ext cx="3730228" cy="3270647"/>
          </a:xfrm>
          <a:prstGeom prst="roundRect">
            <a:avLst>
              <a:gd name="adj" fmla="val 965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910376" y="2625447"/>
            <a:ext cx="2958941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Lack of Integrated Tools</a:t>
            </a:r>
            <a:endParaRPr lang="en-US" sz="2050" b="1" dirty="0"/>
          </a:p>
        </p:txBody>
      </p:sp>
      <p:sp>
        <p:nvSpPr>
          <p:cNvPr id="11" name="Text 7"/>
          <p:cNvSpPr/>
          <p:nvPr/>
        </p:nvSpPr>
        <p:spPr>
          <a:xfrm>
            <a:off x="4910376" y="3080504"/>
            <a:ext cx="3263741" cy="168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single tool holistically analyses a project's needs and provides actionable recommendations balancing performance with sustainability.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736640" y="5873234"/>
            <a:ext cx="7670721" cy="1594961"/>
          </a:xfrm>
          <a:prstGeom prst="roundRect">
            <a:avLst>
              <a:gd name="adj" fmla="val 197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69883" y="6106478"/>
            <a:ext cx="263080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Decision Paralysis</a:t>
            </a:r>
            <a:endParaRPr lang="en-US" sz="2050" b="1" dirty="0"/>
          </a:p>
        </p:txBody>
      </p:sp>
      <p:sp>
        <p:nvSpPr>
          <p:cNvPr id="14" name="Text 10"/>
          <p:cNvSpPr/>
          <p:nvPr/>
        </p:nvSpPr>
        <p:spPr>
          <a:xfrm>
            <a:off x="969883" y="6561534"/>
            <a:ext cx="7204234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focus on accuracy, latency, and cost, lacking visibility into environmental impact of their technology choices.</a:t>
            </a:r>
            <a:endParaRPr lang="en-US" sz="1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312726-2B11-9BB5-098A-2BC334172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394" y="0"/>
            <a:ext cx="5656006" cy="82812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023" y="936903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Decisions Without Environmental Context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754023" y="2822019"/>
            <a:ext cx="2194679" cy="1615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Which model architecture is most efficient?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754023" y="4652843"/>
            <a:ext cx="219467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BERT vs. Distil BERT vs. ALBERT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54023" y="5417820"/>
            <a:ext cx="219467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parameter counts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54023" y="6182797"/>
            <a:ext cx="219467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Varying computational requirements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3481864" y="2822019"/>
            <a:ext cx="2194679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Which hardware is best?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3481864" y="4248983"/>
            <a:ext cx="219467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NVIDIA A100 vs. H100 vs. Google TPU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3481864" y="5358765"/>
            <a:ext cx="219467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power profiles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3481864" y="6123742"/>
            <a:ext cx="219467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Varying performance characteristics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6209705" y="2822019"/>
            <a:ext cx="2194679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Which data centre region is greenest?</a:t>
            </a:r>
            <a:endParaRPr lang="en-US" sz="2500" dirty="0"/>
          </a:p>
        </p:txBody>
      </p:sp>
      <p:sp>
        <p:nvSpPr>
          <p:cNvPr id="15" name="Text 11"/>
          <p:cNvSpPr/>
          <p:nvPr/>
        </p:nvSpPr>
        <p:spPr>
          <a:xfrm>
            <a:off x="6209705" y="4248983"/>
            <a:ext cx="219467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Renewable vs. fossil fuel powered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6209705" y="5358765"/>
            <a:ext cx="219467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Regional energy grid differences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6209705" y="6123742"/>
            <a:ext cx="219467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carbon impact variations</a:t>
            </a:r>
            <a:endParaRPr lang="en-US" sz="16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A9440B-E148-0339-311C-40013E385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407" y="0"/>
            <a:ext cx="547199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589" y="613053"/>
            <a:ext cx="7718822" cy="1272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Introducing: The Green AI Profiler</a:t>
            </a:r>
            <a:endParaRPr lang="en-US" sz="4000" dirty="0"/>
          </a:p>
        </p:txBody>
      </p:sp>
      <p:sp>
        <p:nvSpPr>
          <p:cNvPr id="6" name="Text 2"/>
          <p:cNvSpPr/>
          <p:nvPr/>
        </p:nvSpPr>
        <p:spPr>
          <a:xfrm>
            <a:off x="712589" y="2190750"/>
            <a:ext cx="7718822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self-service tool that makes sustainable AI an easy choice, not a difficult one. Think of it as Google Maps for your AI project; finding the most efficient route considering both performance and carbon footprint.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9" y="3396972"/>
            <a:ext cx="1017984" cy="14989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34170" y="3600569"/>
            <a:ext cx="299870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 Project Description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34170" y="4040862"/>
            <a:ext cx="6497241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provides a natural language prompt describing their AI project requirements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89" y="4895969"/>
            <a:ext cx="1017984" cy="12215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34170" y="5099566"/>
            <a:ext cx="254496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Process &amp; Analyze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34170" y="5539859"/>
            <a:ext cx="649724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analyzes combinations of models, hardware, and locations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89" y="6117550"/>
            <a:ext cx="1017984" cy="149899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34170" y="6321147"/>
            <a:ext cx="31905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Ranked Recommendations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34170" y="6761440"/>
            <a:ext cx="6497241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optimized solutions balancing performance and sustainability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1D4D6D-7505-EF58-11A5-828515D7D5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1156" y="0"/>
            <a:ext cx="577166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658892"/>
            <a:ext cx="71489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Sample Recommendations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280190" y="1934647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8282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Option 1: Most Eco-Friendly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6280190" y="30120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Llama-3-8B-Instruct (Quantized)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381714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NVIDIA L4 GPU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425934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Centre: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Google Cloud - europe-west1 (Belgium)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80190" y="5189220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Reasoning: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Excellent balance of performance. The L4 GPU is highly power-efficient, and Belgium's region has very low carbon intensity due to nuclear and renewables.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42721" y="1934647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8282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Option 2: Balanced Approach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10342721" y="30120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Mistral-7B-Instruct-v0.2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0342721" y="381714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NVIDIA A100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342721" y="425934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Centre: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AWS - ca-central-1 (Canada)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0342721" y="5189220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Reasoning: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Higher performance with the A100, and Canada's grid is largely powered by hydropower, offering a good compromise between raw power and sustainability.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6605C4-D1B0-18DB-5F58-35BAFCF87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868" y="7353178"/>
            <a:ext cx="3629532" cy="876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4B2D47-6772-DC41-BFB5-90EF9E5A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71916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3540" y="593050"/>
            <a:ext cx="7736919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It Works: The Recommendation Engine</a:t>
            </a:r>
            <a:endParaRPr lang="en-US" sz="3950" dirty="0"/>
          </a:p>
        </p:txBody>
      </p:sp>
      <p:sp>
        <p:nvSpPr>
          <p:cNvPr id="6" name="Shape 2"/>
          <p:cNvSpPr/>
          <p:nvPr/>
        </p:nvSpPr>
        <p:spPr>
          <a:xfrm>
            <a:off x="703540" y="2150864"/>
            <a:ext cx="200978" cy="1480066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</p:sp>
      <p:sp>
        <p:nvSpPr>
          <p:cNvPr id="7" name="Text 3"/>
          <p:cNvSpPr/>
          <p:nvPr/>
        </p:nvSpPr>
        <p:spPr>
          <a:xfrm>
            <a:off x="1105495" y="2351842"/>
            <a:ext cx="269414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 Parser (The Ears)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105495" y="2786539"/>
            <a:ext cx="7334964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 Language Model to parse the user's prompt and extract key entities: AI Task, Data Scale, Model Type, and Performance Constraints.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05007" y="3831908"/>
            <a:ext cx="200978" cy="1801773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</p:sp>
      <p:sp>
        <p:nvSpPr>
          <p:cNvPr id="10" name="Text 6"/>
          <p:cNvSpPr/>
          <p:nvPr/>
        </p:nvSpPr>
        <p:spPr>
          <a:xfrm>
            <a:off x="1406962" y="4032885"/>
            <a:ext cx="32810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Knowledge Base (The Brain)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1406962" y="4467582"/>
            <a:ext cx="7033498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continuously updated database containing AI Models information, Hardware Specs, and Data Centre Grids with real-time Carbon Intensity data.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1306592" y="5834658"/>
            <a:ext cx="200978" cy="1801773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</p:sp>
      <p:sp>
        <p:nvSpPr>
          <p:cNvPr id="13" name="Text 9"/>
          <p:cNvSpPr/>
          <p:nvPr/>
        </p:nvSpPr>
        <p:spPr>
          <a:xfrm>
            <a:off x="1708547" y="6035635"/>
            <a:ext cx="509789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Estimation &amp; Ranking Algorithm (The Logic)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1708547" y="6470333"/>
            <a:ext cx="6731913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Calculates key metrics for each combination: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Energy (kWh) = (Hardware Power Draw * Training Time) * PUE, and Total Carbon Footprint (kgCO₂) = Total Energy * Carbon Intensity.</a:t>
            </a:r>
            <a:endParaRPr lang="en-US" sz="1550" b="1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91A095-401E-1F76-D9E8-8036EEC38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436" y="0"/>
            <a:ext cx="598896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672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Dashboard: Visualizing the Green Impact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2651760"/>
            <a:ext cx="214955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Comparison View</a:t>
            </a:r>
            <a:endParaRPr lang="en-US" sz="2650" b="1" dirty="0"/>
          </a:p>
        </p:txBody>
      </p:sp>
      <p:sp>
        <p:nvSpPr>
          <p:cNvPr id="7" name="Text 3"/>
          <p:cNvSpPr/>
          <p:nvPr/>
        </p:nvSpPr>
        <p:spPr>
          <a:xfrm>
            <a:off x="793790" y="3729157"/>
            <a:ext cx="214955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 charts or radar charts compare the top 3-5 recommendations across key axes: Carbon Emissions, Estimated Cost, Training Time, and Performance Score.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3504367" y="2651760"/>
            <a:ext cx="214955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Geospatial Map</a:t>
            </a:r>
            <a:endParaRPr lang="en-US" sz="2650" b="1" dirty="0"/>
          </a:p>
        </p:txBody>
      </p:sp>
      <p:sp>
        <p:nvSpPr>
          <p:cNvPr id="9" name="Text 5"/>
          <p:cNvSpPr/>
          <p:nvPr/>
        </p:nvSpPr>
        <p:spPr>
          <a:xfrm>
            <a:off x="3504367" y="3729157"/>
            <a:ext cx="214955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world map color-coded by real-time carbon intensity of electrical grids, visually showing why choosing a data centre in Finland might be better than one in Virginia.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14943" y="2651760"/>
            <a:ext cx="214955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"What-If" Analysis</a:t>
            </a:r>
            <a:endParaRPr lang="en-US" sz="2650" b="1" dirty="0"/>
          </a:p>
        </p:txBody>
      </p:sp>
      <p:sp>
        <p:nvSpPr>
          <p:cNvPr id="11" name="Text 7"/>
          <p:cNvSpPr/>
          <p:nvPr/>
        </p:nvSpPr>
        <p:spPr>
          <a:xfrm>
            <a:off x="6214943" y="3729157"/>
            <a:ext cx="214955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sliders show how recommendations change if constraints are adjusted. For example, "What if I can tolerate 5% lower accuracy?"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9DA82-923D-C5D7-C8FA-9D16CD4AB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3107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2122"/>
            <a:ext cx="91306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Implementation Plan &amp; Tech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4529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1944529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2201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2692241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or Gradio for rapidly developing a proof-of-concept UI, allowing users to interact with the profiler.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4529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962" y="1944529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9" name="Text 7"/>
          <p:cNvSpPr/>
          <p:nvPr/>
        </p:nvSpPr>
        <p:spPr>
          <a:xfrm>
            <a:off x="5596176" y="2201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6176" y="2692241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with Flask or Fast API to serve the core logic and handle API requests.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4529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40133" y="1944529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10019348" y="2201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Prompt Parsing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19348" y="2692241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SOGPT API or any other LLM for state-of-the-art natural language understanding to accurately parse user project descriptions.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627959"/>
            <a:ext cx="4196358" cy="2819519"/>
          </a:xfrm>
          <a:prstGeom prst="roundRect">
            <a:avLst>
              <a:gd name="adj" fmla="val 1207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93790" y="4627959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1173004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Knowledge Base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73004" y="5375672"/>
            <a:ext cx="355985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version using static CSV or JSON files containing pre-compiled data for popular models, hardware, and cloud regions.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627959"/>
            <a:ext cx="4196358" cy="2819519"/>
          </a:xfrm>
          <a:prstGeom prst="roundRect">
            <a:avLst>
              <a:gd name="adj" fmla="val 1207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16962" y="4627959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21" name="Text 19"/>
          <p:cNvSpPr/>
          <p:nvPr/>
        </p:nvSpPr>
        <p:spPr>
          <a:xfrm>
            <a:off x="5596176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96176" y="5375672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Plotly or Altair libraries to render the interactive charts and maps for the dashboard.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AA6AB9-07E3-7062-2E28-629BE380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467" y="7260447"/>
            <a:ext cx="3629532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7176"/>
            <a:ext cx="6757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Impact and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9293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Immediate Impact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4503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developers to make data-driven, sustainable choices, potentially reducing the carbon footprint of new AI projects by 30-50% or more.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249293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Scope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599521" y="31450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Integrate with cloud provider APIs to track actual energy consumption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39501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MLOps Integration: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Develop plugins for Kubeflow, MLflow, and Weights &amp; Biases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7552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Inference Optimization: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Expand to recommendations for model deployment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5603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Embodied Carbon: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Include manufacturing carbon cost for true cradle-to-grave analysis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C5A0FB-4E8F-D2D3-5359-916AECDDF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092" y="7353178"/>
            <a:ext cx="3629532" cy="8764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8BA468-4CC4-D049-6E99-D1E309D59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69" y="4460558"/>
            <a:ext cx="3291513" cy="28159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811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DM Sans Medium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Raghav Kapoor</dc:creator>
  <cp:lastModifiedBy>Raghav Kapoor</cp:lastModifiedBy>
  <cp:revision>2</cp:revision>
  <dcterms:created xsi:type="dcterms:W3CDTF">2025-09-01T04:03:22Z</dcterms:created>
  <dcterms:modified xsi:type="dcterms:W3CDTF">2025-09-01T04:24:25Z</dcterms:modified>
</cp:coreProperties>
</file>